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302" r:id="rId3"/>
    <p:sldId id="298" r:id="rId4"/>
    <p:sldId id="299" r:id="rId5"/>
    <p:sldId id="303" r:id="rId6"/>
    <p:sldId id="300" r:id="rId7"/>
    <p:sldId id="304" r:id="rId8"/>
    <p:sldId id="277" r:id="rId9"/>
  </p:sldIdLst>
  <p:sldSz cx="10693400" cy="7561263"/>
  <p:notesSz cx="6808788" cy="9940925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C77"/>
    <a:srgbClr val="504F53"/>
    <a:srgbClr val="005AA9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u8600-app022\Resources\&#1056;&#1077;&#1089;&#1091;&#1088;&#1089;&#1099;%20&#1086;&#1090;&#1076;&#1077;&#1083;&#1072;\15%20&#1054;&#1090;&#1076;&#1077;&#1083;%20&#1085;&#1072;&#1083;&#1086;&#1075;&#1086;&#1086;&#1073;&#1083;&#1072;&#1078;&#1077;&#1085;&#1080;&#1103;%20&#1070;&#1051;\&#1055;&#1059;&#1041;&#1051;&#1048;&#1063;&#1053;&#1067;&#1045;%20&#1057;&#1051;&#1059;&#1064;&#1040;&#1053;&#1048;&#1071;\2019\&#1044;&#1054;&#1050;&#1051;&#1040;&#1044;&#1067;\&#1050;%20&#1044;&#1086;&#1082;&#1083;&#1072;&#1076;&#1091;%20&#1087;&#1077;&#1088;&#1077;&#1076;&#1077;&#1083;&#1072;&#1085;&#1086;\&#1043;&#1088;&#1072;&#1092;&#1080;&#1082;&#1080;%20&#1082;%20&#1044;&#1086;&#1082;&#1083;&#1072;&#1076;&#1091;%20&#1089;&#1087;&#1077;&#1094;&#1088;&#1077;&#1078;&#1080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8600-app022\Resources\&#1056;&#1077;&#1089;&#1091;&#1088;&#1089;&#1099;%20&#1086;&#1090;&#1076;&#1077;&#1083;&#1072;\15%20&#1054;&#1090;&#1076;&#1077;&#1083;%20&#1085;&#1072;&#1083;&#1086;&#1075;&#1086;&#1086;&#1073;&#1083;&#1072;&#1078;&#1077;&#1085;&#1080;&#1103;%20&#1070;&#1051;\&#1055;&#1059;&#1041;&#1051;&#1048;&#1063;&#1053;&#1067;&#1045;%20&#1057;&#1051;&#1059;&#1064;&#1040;&#1053;&#1048;&#1071;\2019\&#1044;&#1054;&#1050;&#1051;&#1040;&#1044;&#1067;\&#1050;%20&#1044;&#1086;&#1082;&#1083;&#1072;&#1076;&#1091;%20&#1087;&#1077;&#1088;&#1077;&#1076;&#1077;&#1083;&#1072;&#1085;&#1086;\&#1043;&#1088;&#1072;&#1092;&#1080;&#1082;&#1080;%20&#1082;%20&#1044;&#1086;&#1082;&#1083;&#1072;&#1076;&#1091;%20&#1089;&#1087;&#1077;&#1094;&#1088;&#1077;&#1078;&#1080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5484892704229444"/>
                  <c:y val="-6.391737379034809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000" b="1"/>
                      <a:t>18 234   </a:t>
                    </a:r>
                    <a:r>
                      <a:rPr lang="ru-RU" sz="2000" b="1"/>
                      <a:t>(</a:t>
                    </a:r>
                    <a:r>
                      <a:rPr lang="en-US" sz="2000" b="1"/>
                      <a:t>2</a:t>
                    </a:r>
                    <a:r>
                      <a:rPr lang="ru-RU" sz="2000" b="1"/>
                      <a:t>2</a:t>
                    </a:r>
                    <a:r>
                      <a:rPr lang="en-US" sz="2000" b="1"/>
                      <a:t>.</a:t>
                    </a:r>
                    <a:r>
                      <a:rPr lang="ru-RU" sz="2000" b="1"/>
                      <a:t>4</a:t>
                    </a:r>
                    <a:r>
                      <a:rPr lang="en-US" sz="2000" b="1"/>
                      <a:t>%</a:t>
                    </a:r>
                    <a:r>
                      <a:rPr lang="ru-RU" sz="2000" b="1"/>
                      <a:t>)</a:t>
                    </a:r>
                    <a:endParaRPr lang="en-US" b="1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0.19562484510268091"/>
                  <c:y val="2.365986256121993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000" b="1"/>
                      <a:t>35 067   </a:t>
                    </a:r>
                    <a:r>
                      <a:rPr lang="ru-RU" sz="2000" b="1"/>
                      <a:t>(</a:t>
                    </a:r>
                    <a:r>
                      <a:rPr lang="en-US" sz="2000" b="1"/>
                      <a:t>4</a:t>
                    </a:r>
                    <a:r>
                      <a:rPr lang="ru-RU" sz="2000" b="1"/>
                      <a:t>3</a:t>
                    </a:r>
                    <a:r>
                      <a:rPr lang="en-US" sz="2000" b="1"/>
                      <a:t>.</a:t>
                    </a:r>
                    <a:r>
                      <a:rPr lang="ru-RU" sz="2000" b="1"/>
                      <a:t>2</a:t>
                    </a:r>
                    <a:r>
                      <a:rPr lang="en-US" sz="2000" b="1"/>
                      <a:t>%</a:t>
                    </a:r>
                    <a:r>
                      <a:rPr lang="ru-RU" sz="2000" b="1"/>
                      <a:t>)</a:t>
                    </a:r>
                    <a:endParaRPr lang="en-US" b="1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0.14291040311760231"/>
                  <c:y val="4.4781962434199539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000" b="1"/>
                      <a:t>23 329   </a:t>
                    </a:r>
                    <a:r>
                      <a:rPr lang="ru-RU" sz="2000" b="1"/>
                      <a:t>(</a:t>
                    </a:r>
                    <a:r>
                      <a:rPr lang="en-US" sz="2000" b="1"/>
                      <a:t>28</a:t>
                    </a:r>
                    <a:r>
                      <a:rPr lang="ru-RU" sz="2000" b="1"/>
                      <a:t>.7</a:t>
                    </a:r>
                    <a:r>
                      <a:rPr lang="en-US" sz="2000" b="1"/>
                      <a:t>%</a:t>
                    </a:r>
                    <a:r>
                      <a:rPr lang="ru-RU" sz="2000" b="1"/>
                      <a:t>)</a:t>
                    </a:r>
                    <a:endParaRPr lang="en-US" b="1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0.15687776144530949"/>
                  <c:y val="-4.373113011822260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000" b="1"/>
                      <a:t>7 610   </a:t>
                    </a:r>
                    <a:r>
                      <a:rPr lang="ru-RU" sz="2000" b="1"/>
                      <a:t>(</a:t>
                    </a:r>
                    <a:r>
                      <a:rPr lang="en-US" sz="2000" b="1"/>
                      <a:t>9.</a:t>
                    </a:r>
                    <a:r>
                      <a:rPr lang="ru-RU" sz="2000" b="1"/>
                      <a:t>4</a:t>
                    </a:r>
                    <a:r>
                      <a:rPr lang="en-US" sz="2000" b="1"/>
                      <a:t>%</a:t>
                    </a:r>
                    <a:r>
                      <a:rPr lang="ru-RU" sz="2000" b="1"/>
                      <a:t>)</a:t>
                    </a:r>
                    <a:endParaRPr lang="en-US" b="1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-3.3299192143552724E-3"/>
                  <c:y val="-0.1314142466671121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2000" b="1"/>
                      <a:t>291   </a:t>
                    </a:r>
                    <a:r>
                      <a:rPr lang="ru-RU" sz="2000" b="1"/>
                      <a:t>(</a:t>
                    </a:r>
                    <a:r>
                      <a:rPr lang="en-US" sz="2000" b="1"/>
                      <a:t>0.</a:t>
                    </a:r>
                    <a:r>
                      <a:rPr lang="ru-RU" sz="2000" b="1"/>
                      <a:t>4</a:t>
                    </a:r>
                    <a:r>
                      <a:rPr lang="en-US" sz="2000" b="1"/>
                      <a:t>%</a:t>
                    </a:r>
                    <a:r>
                      <a:rPr lang="ru-RU" sz="2000" b="1"/>
                      <a:t>)</a:t>
                    </a:r>
                    <a:endParaRPr lang="en-US" b="1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numFmt formatCode="0.0%" sourceLinked="0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Лист1!$A$1:$A$5</c:f>
              <c:strCache>
                <c:ptCount val="5"/>
                <c:pt idx="0">
                  <c:v>ОСНО</c:v>
                </c:pt>
                <c:pt idx="1">
                  <c:v>УСН</c:v>
                </c:pt>
                <c:pt idx="2">
                  <c:v>ЕНВД</c:v>
                </c:pt>
                <c:pt idx="3">
                  <c:v>ПСН</c:v>
                </c:pt>
                <c:pt idx="4">
                  <c:v>ЕСХН</c:v>
                </c:pt>
              </c:strCache>
            </c:strRef>
          </c:cat>
          <c:val>
            <c:numRef>
              <c:f>Лист1!$B$1:$B$5</c:f>
              <c:numCache>
                <c:formatCode>#,##0\ _₽</c:formatCode>
                <c:ptCount val="5"/>
                <c:pt idx="0">
                  <c:v>18234</c:v>
                </c:pt>
                <c:pt idx="1">
                  <c:v>35067</c:v>
                </c:pt>
                <c:pt idx="2">
                  <c:v>23329</c:v>
                </c:pt>
                <c:pt idx="3">
                  <c:v>7610</c:v>
                </c:pt>
                <c:pt idx="4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6212576239770824"/>
          <c:y val="0.28822840959144796"/>
          <c:w val="0.17621780443058047"/>
          <c:h val="0.418585958005249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explosion val="24"/>
            <c:spPr>
              <a:solidFill>
                <a:srgbClr val="C00000"/>
              </a:solidFill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4701559937469458"/>
                  <c:y val="-0.1874654970760233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1 475</a:t>
                    </a:r>
                  </a:p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(34%)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667165580569477"/>
                  <c:y val="-1.207046783625731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 41 (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1%</a:t>
                    </a: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9649733907561472E-3"/>
                  <c:y val="0.13415253248575545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2 313</a:t>
                    </a:r>
                  </a:p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(53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%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335006350056965"/>
                  <c:y val="-0.1100075991915217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 515 (12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%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)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1475</c:v>
                </c:pt>
                <c:pt idx="1">
                  <c:v>41</c:v>
                </c:pt>
                <c:pt idx="2">
                  <c:v>2313</c:v>
                </c:pt>
                <c:pt idx="3">
                  <c:v>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 rtl="0"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Сумма налоговых поступлений по </a:t>
            </a:r>
            <a:r>
              <a:rPr lang="ru-RU" sz="1800" b="1" i="0" u="none" strike="noStrike" kern="1200" baseline="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спецрежимам</a:t>
            </a:r>
            <a:r>
              <a:rPr lang="ru-RU" sz="180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за 2018 год (тыс. руб.)</a:t>
            </a:r>
          </a:p>
        </c:rich>
      </c:tx>
      <c:layout>
        <c:manualLayout>
          <c:xMode val="edge"/>
          <c:yMode val="edge"/>
          <c:x val="0.12229483464466974"/>
          <c:y val="7.180081579943748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56821698997451"/>
          <c:y val="0.28895029105293213"/>
          <c:w val="0.60222713349310397"/>
          <c:h val="0.4901848760990381"/>
        </c:manualLayout>
      </c:layout>
      <c:doughnutChart>
        <c:varyColors val="1"/>
        <c:ser>
          <c:idx val="0"/>
          <c:order val="0"/>
          <c:explosion val="23"/>
          <c:dPt>
            <c:idx val="0"/>
            <c:bubble3D val="0"/>
          </c:dPt>
          <c:dLbls>
            <c:dLbl>
              <c:idx val="0"/>
              <c:layout>
                <c:manualLayout>
                  <c:x val="0.20225360261502379"/>
                  <c:y val="-0.1232068924833999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4 483 757   </a:t>
                    </a:r>
                    <a:r>
                      <a:rPr lang="ru-RU" b="1"/>
                      <a:t>(</a:t>
                    </a:r>
                    <a:r>
                      <a:rPr lang="en-US" b="1"/>
                      <a:t>7</a:t>
                    </a:r>
                    <a:r>
                      <a:rPr lang="ru-RU" b="1"/>
                      <a:t>5.9</a:t>
                    </a:r>
                    <a:r>
                      <a:rPr lang="en-US" b="1"/>
                      <a:t>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13833681178281779"/>
                  <c:y val="5.6326105884875839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1 059 062   </a:t>
                    </a:r>
                    <a:r>
                      <a:rPr lang="ru-RU" b="1"/>
                      <a:t>(</a:t>
                    </a:r>
                    <a:r>
                      <a:rPr lang="en-US" b="1"/>
                      <a:t>17.9%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0.11231537335452303"/>
                  <c:y val="-9.308189637086242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344 151   </a:t>
                    </a:r>
                    <a:r>
                      <a:rPr lang="ru-RU" b="1"/>
                      <a:t>(</a:t>
                    </a:r>
                    <a:r>
                      <a:rPr lang="en-US" b="1"/>
                      <a:t>5.8%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9.1269705647087349E-2"/>
                  <c:y val="-6.900208960366643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19 759   </a:t>
                    </a:r>
                    <a:r>
                      <a:rPr lang="ru-RU" b="1"/>
                      <a:t>(</a:t>
                    </a:r>
                    <a:r>
                      <a:rPr lang="en-US" b="1"/>
                      <a:t>0.3%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Лист2!$A$3:$A$6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ПСН</c:v>
                </c:pt>
                <c:pt idx="3">
                  <c:v>ЕСХН</c:v>
                </c:pt>
              </c:strCache>
            </c:strRef>
          </c:cat>
          <c:val>
            <c:numRef>
              <c:f>Лист2!$B$3:$B$6</c:f>
              <c:numCache>
                <c:formatCode>#,##0\ _₽</c:formatCode>
                <c:ptCount val="4"/>
                <c:pt idx="0">
                  <c:v>4483757</c:v>
                </c:pt>
                <c:pt idx="1">
                  <c:v>1059062</c:v>
                </c:pt>
                <c:pt idx="2">
                  <c:v>344151</c:v>
                </c:pt>
                <c:pt idx="3">
                  <c:v>19759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5676650400073555E-2"/>
          <c:y val="0.77707206706762311"/>
          <c:w val="0.16684899509424714"/>
          <c:h val="0.22292793293237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Сумма налоговых поступлений по </a:t>
            </a:r>
            <a:r>
              <a:rPr lang="ru-RU" sz="1800" b="1" i="0" u="none" strike="noStrike" kern="1200" baseline="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спецрежимам</a:t>
            </a:r>
            <a:r>
              <a:rPr lang="ru-RU" sz="180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за полугодие 2019 года (тыс. руб.)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3914854871197896"/>
                  <c:y val="-0.1493850220345887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2 670 758   </a:t>
                    </a:r>
                    <a:r>
                      <a:rPr lang="ru-RU" b="1" dirty="0"/>
                      <a:t>  (</a:t>
                    </a:r>
                    <a:r>
                      <a:rPr lang="en-US" b="1" dirty="0"/>
                      <a:t>79</a:t>
                    </a:r>
                    <a:r>
                      <a:rPr lang="ru-RU" b="1" dirty="0"/>
                      <a:t>.6</a:t>
                    </a:r>
                    <a:r>
                      <a:rPr lang="en-US" b="1" dirty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14093220996753786"/>
                  <c:y val="0.13752247402870729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493 992   </a:t>
                    </a:r>
                    <a:r>
                      <a:rPr lang="ru-RU" b="1"/>
                      <a:t>(</a:t>
                    </a:r>
                    <a:r>
                      <a:rPr lang="en-US" b="1"/>
                      <a:t>1</a:t>
                    </a:r>
                    <a:r>
                      <a:rPr lang="ru-RU" b="1"/>
                      <a:t>4.7</a:t>
                    </a:r>
                    <a:r>
                      <a:rPr lang="en-US" b="1"/>
                      <a:t>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8.713846609635964E-2"/>
                  <c:y val="-0.111080713254082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173 </a:t>
                    </a:r>
                    <a:r>
                      <a:rPr lang="en-US" b="1" dirty="0" smtClean="0"/>
                      <a:t>275    </a:t>
                    </a:r>
                    <a:r>
                      <a:rPr lang="ru-RU" b="1" dirty="0"/>
                      <a:t>(</a:t>
                    </a:r>
                    <a:r>
                      <a:rPr lang="en-US" b="1" dirty="0"/>
                      <a:t> 5</a:t>
                    </a:r>
                    <a:r>
                      <a:rPr lang="ru-RU" b="1" dirty="0"/>
                      <a:t>.2</a:t>
                    </a:r>
                    <a:r>
                      <a:rPr lang="en-US" b="1" dirty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9.9950448339878498E-2"/>
                  <c:y val="-5.643007258452764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19 154   </a:t>
                    </a:r>
                    <a:r>
                      <a:rPr lang="ru-RU" b="1"/>
                      <a:t>(0.6</a:t>
                    </a:r>
                    <a:r>
                      <a:rPr lang="en-US" b="1"/>
                      <a:t>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Лист2!$A$12:$A$15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ПСН</c:v>
                </c:pt>
                <c:pt idx="3">
                  <c:v>ЕСХН</c:v>
                </c:pt>
              </c:strCache>
            </c:strRef>
          </c:cat>
          <c:val>
            <c:numRef>
              <c:f>Лист2!$B$12:$B$15</c:f>
              <c:numCache>
                <c:formatCode>#,##0\ _₽</c:formatCode>
                <c:ptCount val="4"/>
                <c:pt idx="0">
                  <c:v>2670758</c:v>
                </c:pt>
                <c:pt idx="1">
                  <c:v>493992</c:v>
                </c:pt>
                <c:pt idx="2">
                  <c:v>173275</c:v>
                </c:pt>
                <c:pt idx="3">
                  <c:v>19154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3177640295356898E-2"/>
          <c:y val="0.72823801470618488"/>
          <c:w val="0.19913106669739847"/>
          <c:h val="0.271761985293815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68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68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Сумма налоговых поступлений по </a:t>
            </a:r>
            <a:r>
              <a:rPr lang="ru-RU" sz="1680" b="1" i="0" u="none" strike="noStrike" kern="1200" baseline="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спецрежимам</a:t>
            </a:r>
            <a:r>
              <a:rPr lang="ru-RU" sz="168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за 2018 год (тыс. руб.)</a:t>
            </a:r>
          </a:p>
        </c:rich>
      </c:tx>
      <c:layout>
        <c:manualLayout>
          <c:xMode val="edge"/>
          <c:yMode val="edge"/>
          <c:x val="0.12477895163859891"/>
          <c:y val="6.0302233685746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956821698997451"/>
          <c:y val="0.21452735723601923"/>
          <c:w val="0.55183598535999911"/>
          <c:h val="0.68004689681038533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explosion val="7"/>
          </c:dPt>
          <c:dLbls>
            <c:dLbl>
              <c:idx val="0"/>
              <c:layout>
                <c:manualLayout>
                  <c:x val="0.20225360261502379"/>
                  <c:y val="-0.1232068924833999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215 046</a:t>
                    </a:r>
                    <a:r>
                      <a:rPr lang="en-US" b="1" dirty="0" smtClean="0"/>
                      <a:t>  </a:t>
                    </a:r>
                    <a:r>
                      <a:rPr lang="ru-RU" b="1" dirty="0" smtClean="0"/>
                      <a:t>(74</a:t>
                    </a:r>
                    <a:r>
                      <a:rPr lang="en-US" b="1" dirty="0" smtClean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14928138927609186"/>
                  <c:y val="1.383591107065407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54 504</a:t>
                    </a:r>
                    <a:r>
                      <a:rPr lang="en-US" b="1" dirty="0" smtClean="0"/>
                      <a:t>  </a:t>
                    </a:r>
                    <a:r>
                      <a:rPr lang="ru-RU" b="1" dirty="0" smtClean="0"/>
                      <a:t>(19</a:t>
                    </a:r>
                    <a:r>
                      <a:rPr lang="en-US" b="1" dirty="0" smtClean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0.11231537335452303"/>
                  <c:y val="-9.308189637086242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19 958</a:t>
                    </a:r>
                    <a:r>
                      <a:rPr lang="en-US" b="1" dirty="0" smtClean="0"/>
                      <a:t>   </a:t>
                    </a:r>
                    <a:r>
                      <a:rPr lang="ru-RU" b="1" dirty="0" smtClean="0"/>
                      <a:t>(6,9%)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9.1269705647087349E-2"/>
                  <c:y val="-6.900208960366643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532 (</a:t>
                    </a:r>
                    <a:r>
                      <a:rPr lang="en-US" b="1" dirty="0" smtClean="0"/>
                      <a:t>0.</a:t>
                    </a:r>
                    <a:r>
                      <a:rPr lang="ru-RU" b="1" dirty="0" smtClean="0"/>
                      <a:t>2</a:t>
                    </a:r>
                    <a:r>
                      <a:rPr lang="en-US" b="1" dirty="0" smtClean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Лист2!$A$3:$A$6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ПСН</c:v>
                </c:pt>
                <c:pt idx="3">
                  <c:v>ЕСХН</c:v>
                </c:pt>
              </c:strCache>
            </c:strRef>
          </c:cat>
          <c:val>
            <c:numRef>
              <c:f>Лист2!$B$3:$B$6</c:f>
              <c:numCache>
                <c:formatCode>#,##0\ _₽</c:formatCode>
                <c:ptCount val="4"/>
                <c:pt idx="0">
                  <c:v>215046</c:v>
                </c:pt>
                <c:pt idx="1">
                  <c:v>54504</c:v>
                </c:pt>
                <c:pt idx="2">
                  <c:v>19958</c:v>
                </c:pt>
                <c:pt idx="3">
                  <c:v>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3.5676650400073555E-2"/>
          <c:y val="0.72463795314034174"/>
          <c:w val="0.16684899509424714"/>
          <c:h val="0.275362046859658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68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68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Сумма налоговых поступлений по </a:t>
            </a:r>
            <a:r>
              <a:rPr lang="ru-RU" sz="1680" b="1" i="0" u="none" strike="noStrike" kern="1200" baseline="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спецрежимам</a:t>
            </a:r>
            <a:r>
              <a:rPr lang="ru-RU" sz="168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за полугодие 2019 года (тыс. руб.)</a:t>
            </a:r>
          </a:p>
        </c:rich>
      </c:tx>
      <c:layout>
        <c:manualLayout>
          <c:xMode val="edge"/>
          <c:yMode val="edge"/>
          <c:x val="0.10746960383397279"/>
          <c:y val="1.4904447236692011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3914854871197896"/>
                  <c:y val="-0.1493850220345887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35 287</a:t>
                    </a:r>
                    <a:r>
                      <a:rPr lang="en-US" b="1" dirty="0" smtClean="0"/>
                      <a:t>   </a:t>
                    </a:r>
                    <a:r>
                      <a:rPr lang="ru-RU" b="1" dirty="0" smtClean="0"/>
                      <a:t>  (81</a:t>
                    </a:r>
                    <a:r>
                      <a:rPr lang="en-US" b="1" dirty="0" smtClean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14093220996753786"/>
                  <c:y val="0.1375224740287072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22</a:t>
                    </a:r>
                    <a:r>
                      <a:rPr lang="ru-RU" b="1" baseline="0" dirty="0" smtClean="0"/>
                      <a:t> 187</a:t>
                    </a:r>
                    <a:r>
                      <a:rPr lang="en-US" b="1" dirty="0" smtClean="0"/>
                      <a:t>   </a:t>
                    </a:r>
                    <a:r>
                      <a:rPr lang="ru-RU" b="1" dirty="0" smtClean="0"/>
                      <a:t>(13,2</a:t>
                    </a:r>
                    <a:r>
                      <a:rPr lang="en-US" b="1" dirty="0" smtClean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8.713846609635964E-2"/>
                  <c:y val="-0.1110807132540829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9 726</a:t>
                    </a:r>
                  </a:p>
                  <a:p>
                    <a:r>
                      <a:rPr lang="ru-RU" b="1" dirty="0" smtClean="0"/>
                      <a:t>(</a:t>
                    </a:r>
                    <a:r>
                      <a:rPr lang="en-US" b="1" dirty="0" smtClean="0"/>
                      <a:t> </a:t>
                    </a:r>
                    <a:r>
                      <a:rPr lang="ru-RU" b="1" dirty="0" smtClean="0"/>
                      <a:t>5,8</a:t>
                    </a:r>
                    <a:r>
                      <a:rPr lang="en-US" b="1" dirty="0" smtClean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9.9950448339878498E-2"/>
                  <c:y val="-5.64300725845276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646</a:t>
                    </a:r>
                    <a:r>
                      <a:rPr lang="en-US" b="1" dirty="0" smtClean="0"/>
                      <a:t>   </a:t>
                    </a:r>
                    <a:r>
                      <a:rPr lang="ru-RU" b="1" dirty="0"/>
                      <a:t>(</a:t>
                    </a:r>
                    <a:r>
                      <a:rPr lang="ru-RU" b="1" dirty="0" smtClean="0"/>
                      <a:t>0.4</a:t>
                    </a:r>
                    <a:r>
                      <a:rPr lang="en-US" b="1" dirty="0" smtClean="0"/>
                      <a:t>%</a:t>
                    </a:r>
                    <a:r>
                      <a:rPr lang="ru-RU" b="1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Лист2!$A$12:$A$15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ПСН</c:v>
                </c:pt>
                <c:pt idx="3">
                  <c:v>ЕСХН</c:v>
                </c:pt>
              </c:strCache>
            </c:strRef>
          </c:cat>
          <c:val>
            <c:numRef>
              <c:f>Лист2!$B$12:$B$15</c:f>
              <c:numCache>
                <c:formatCode>#,##0\ _₽</c:formatCode>
                <c:ptCount val="4"/>
                <c:pt idx="0">
                  <c:v>135287</c:v>
                </c:pt>
                <c:pt idx="1">
                  <c:v>22187</c:v>
                </c:pt>
                <c:pt idx="2">
                  <c:v>9726</c:v>
                </c:pt>
                <c:pt idx="3">
                  <c:v>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5.0030874186282048E-2"/>
          <c:y val="0.7898492499268468"/>
          <c:w val="0.16227782149015407"/>
          <c:h val="0.210150750073153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err="1"/>
              <a:t>Доначислено</a:t>
            </a:r>
            <a:r>
              <a:rPr lang="ru-RU" sz="1800" dirty="0"/>
              <a:t> за 2018 год (тыс. руб.)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6152570349326265"/>
          <c:w val="0.64194494262542257"/>
          <c:h val="0.71327215847269176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explosion val="9"/>
          </c:dPt>
          <c:dPt>
            <c:idx val="1"/>
            <c:bubble3D val="0"/>
            <c:explosion val="10"/>
          </c:dPt>
          <c:dPt>
            <c:idx val="2"/>
            <c:bubble3D val="0"/>
            <c:explosion val="9"/>
          </c:dPt>
          <c:dPt>
            <c:idx val="3"/>
            <c:bubble3D val="0"/>
            <c:explosion val="8"/>
          </c:dPt>
          <c:dLbls>
            <c:dLbl>
              <c:idx val="0"/>
              <c:layout>
                <c:manualLayout>
                  <c:x val="3.2246749950122066E-3"/>
                  <c:y val="-1.9277679575767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183204635720379E-3"/>
                  <c:y val="-1.07292838395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668596687297783E-3"/>
                  <c:y val="-7.5847661899405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доначисления!$A$3:$A$6</c:f>
              <c:strCache>
                <c:ptCount val="4"/>
                <c:pt idx="0">
                  <c:v>Камеральные налоговые проверки</c:v>
                </c:pt>
                <c:pt idx="1">
                  <c:v>Выездные проверки</c:v>
                </c:pt>
                <c:pt idx="2">
                  <c:v>Круглый стол</c:v>
                </c:pt>
                <c:pt idx="3">
                  <c:v>Самостоятельные</c:v>
                </c:pt>
              </c:strCache>
            </c:strRef>
          </c:cat>
          <c:val>
            <c:numRef>
              <c:f>доначисления!$B$3:$B$6</c:f>
              <c:numCache>
                <c:formatCode>#,##0\ _₽</c:formatCode>
                <c:ptCount val="4"/>
                <c:pt idx="0">
                  <c:v>61637</c:v>
                </c:pt>
                <c:pt idx="1">
                  <c:v>125806</c:v>
                </c:pt>
                <c:pt idx="2">
                  <c:v>28180</c:v>
                </c:pt>
                <c:pt idx="3">
                  <c:v>29531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413880400513849"/>
          <c:y val="0.15518828003642401"/>
          <c:w val="0.43004150332502739"/>
          <c:h val="0.6952146278937497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err="1"/>
              <a:t>Доначислено</a:t>
            </a:r>
            <a:r>
              <a:rPr lang="ru-RU" sz="1800" dirty="0"/>
              <a:t> на 01.07.2019 (тыс. руб.)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220956930711406E-2"/>
          <c:y val="0.21710627164207041"/>
          <c:w val="0.62097854511891837"/>
          <c:h val="0.70347882667303496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32885283278985"/>
                  <c:y val="4.0752048851036785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>
                        <a:solidFill>
                          <a:schemeClr val="tx1"/>
                        </a:solidFill>
                        <a:latin typeface="+mn-lt"/>
                      </a:rPr>
                      <a:t>2 074</a:t>
                    </a:r>
                    <a:r>
                      <a:rPr lang="en-US" sz="1800" b="1" i="0" baseline="0">
                        <a:solidFill>
                          <a:schemeClr val="tx1"/>
                        </a:solidFill>
                        <a:latin typeface="+mn-lt"/>
                      </a:rPr>
                      <a:t>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2.238182348418569E-2"/>
                  <c:y val="-6.5793561519095827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>
                        <a:solidFill>
                          <a:schemeClr val="tx1"/>
                        </a:solidFill>
                        <a:latin typeface="+mn-lt"/>
                      </a:rPr>
                      <a:t>123 291</a:t>
                    </a:r>
                    <a:r>
                      <a:rPr lang="en-US" sz="1800" b="1" i="0" baseline="0">
                        <a:solidFill>
                          <a:schemeClr val="tx1"/>
                        </a:solidFill>
                        <a:latin typeface="+mn-lt"/>
                      </a:rPr>
                      <a:t>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3.4631706390236577E-2"/>
                  <c:y val="-0.12460067491563555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>
                        <a:solidFill>
                          <a:schemeClr val="tx1"/>
                        </a:solidFill>
                        <a:latin typeface="+mn-lt"/>
                      </a:rPr>
                      <a:t>6 372</a:t>
                    </a:r>
                    <a:r>
                      <a:rPr lang="en-US" sz="1800" b="1" i="0" baseline="0">
                        <a:solidFill>
                          <a:schemeClr val="tx1"/>
                        </a:solidFill>
                        <a:latin typeface="+mn-lt"/>
                      </a:rPr>
                      <a:t>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9.5331442155589141E-2"/>
                  <c:y val="-1.4607102683593122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>
                        <a:solidFill>
                          <a:schemeClr val="tx1"/>
                        </a:solidFill>
                        <a:latin typeface="+mn-lt"/>
                      </a:rPr>
                      <a:t>15 627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доначисления!$A$11:$A$14</c:f>
              <c:strCache>
                <c:ptCount val="4"/>
                <c:pt idx="0">
                  <c:v>Камеральные налоговые проверки</c:v>
                </c:pt>
                <c:pt idx="1">
                  <c:v>Выездные проверки</c:v>
                </c:pt>
                <c:pt idx="2">
                  <c:v>Круглый стол</c:v>
                </c:pt>
                <c:pt idx="3">
                  <c:v>Самостоятельные</c:v>
                </c:pt>
              </c:strCache>
            </c:strRef>
          </c:cat>
          <c:val>
            <c:numRef>
              <c:f>доначисления!$B$11:$B$14</c:f>
              <c:numCache>
                <c:formatCode>#,##0\ _₽</c:formatCode>
                <c:ptCount val="4"/>
                <c:pt idx="0">
                  <c:v>15627</c:v>
                </c:pt>
                <c:pt idx="1">
                  <c:v>123291</c:v>
                </c:pt>
                <c:pt idx="2">
                  <c:v>6372</c:v>
                </c:pt>
                <c:pt idx="3">
                  <c:v>2074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105578974345387"/>
          <c:y val="0.28872596282607532"/>
          <c:w val="0.3861362270289056"/>
          <c:h val="0.4236072227082725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7E3C2-364E-43BC-8FD3-53FC6AB578D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23DC9B-B5D9-4DF5-80E9-8E557B6C1135}">
      <dgm:prSet phldrT="[Текст]" custT="1"/>
      <dgm:spPr/>
      <dgm:t>
        <a:bodyPr/>
        <a:lstStyle/>
        <a:p>
          <a:r>
            <a:rPr lang="ru-RU" sz="2600" b="1" dirty="0" smtClean="0">
              <a:solidFill>
                <a:srgbClr val="C00000"/>
              </a:solidFill>
            </a:rPr>
            <a:t>Неправомерное применение специального режима налогообложения</a:t>
          </a:r>
          <a:endParaRPr lang="ru-RU" sz="2600" b="1" dirty="0">
            <a:solidFill>
              <a:srgbClr val="C00000"/>
            </a:solidFill>
          </a:endParaRPr>
        </a:p>
      </dgm:t>
    </dgm:pt>
    <dgm:pt modelId="{1A992DD8-51A8-4EE5-9303-9CF63B39A1E4}" type="parTrans" cxnId="{719104DC-5700-4172-AEB0-6EF63BA1DAC9}">
      <dgm:prSet/>
      <dgm:spPr/>
      <dgm:t>
        <a:bodyPr/>
        <a:lstStyle/>
        <a:p>
          <a:endParaRPr lang="ru-RU"/>
        </a:p>
      </dgm:t>
    </dgm:pt>
    <dgm:pt modelId="{0ACBE6D8-297F-442A-A222-1FBAB46F4FBA}" type="sibTrans" cxnId="{719104DC-5700-4172-AEB0-6EF63BA1DAC9}">
      <dgm:prSet/>
      <dgm:spPr/>
      <dgm:t>
        <a:bodyPr/>
        <a:lstStyle/>
        <a:p>
          <a:endParaRPr lang="ru-RU"/>
        </a:p>
      </dgm:t>
    </dgm:pt>
    <dgm:pt modelId="{FDB1617E-BB71-4730-B7B5-FAB619C2EBE9}">
      <dgm:prSet phldrT="[Текст]" custT="1"/>
      <dgm:spPr/>
      <dgm:t>
        <a:bodyPr/>
        <a:lstStyle/>
        <a:p>
          <a:r>
            <a:rPr lang="ru-RU" sz="2000" dirty="0" smtClean="0"/>
            <a:t>Применение схем дробления бизнеса</a:t>
          </a:r>
          <a:endParaRPr lang="ru-RU" sz="2000" dirty="0"/>
        </a:p>
      </dgm:t>
    </dgm:pt>
    <dgm:pt modelId="{1FFFE246-AA64-494C-85E1-9395E442B351}" type="parTrans" cxnId="{C1758B99-95B3-403D-A0F4-F24FDDCC6EDC}">
      <dgm:prSet/>
      <dgm:spPr/>
      <dgm:t>
        <a:bodyPr/>
        <a:lstStyle/>
        <a:p>
          <a:endParaRPr lang="ru-RU"/>
        </a:p>
      </dgm:t>
    </dgm:pt>
    <dgm:pt modelId="{2C932417-2B61-4DF0-A220-558D7A905802}" type="sibTrans" cxnId="{C1758B99-95B3-403D-A0F4-F24FDDCC6EDC}">
      <dgm:prSet/>
      <dgm:spPr/>
      <dgm:t>
        <a:bodyPr/>
        <a:lstStyle/>
        <a:p>
          <a:endParaRPr lang="ru-RU"/>
        </a:p>
      </dgm:t>
    </dgm:pt>
    <dgm:pt modelId="{B50C2196-D17D-44E7-A719-AD67B568EE8B}">
      <dgm:prSet phldrT="[Текст]" custT="1"/>
      <dgm:spPr/>
      <dgm:t>
        <a:bodyPr/>
        <a:lstStyle/>
        <a:p>
          <a:r>
            <a:rPr lang="ru-RU" sz="2600" b="1" dirty="0" smtClean="0">
              <a:solidFill>
                <a:srgbClr val="C00000"/>
              </a:solidFill>
            </a:rPr>
            <a:t>Неправильное исчисление суммы налога, подлежащей уплате в бюджет</a:t>
          </a:r>
          <a:endParaRPr lang="ru-RU" sz="2600" b="1" dirty="0">
            <a:solidFill>
              <a:srgbClr val="C00000"/>
            </a:solidFill>
          </a:endParaRPr>
        </a:p>
      </dgm:t>
    </dgm:pt>
    <dgm:pt modelId="{1AB638CA-6E27-4000-BC7C-A3E679305EEC}" type="parTrans" cxnId="{5E02313A-C58D-4CE4-95E4-A7D16EAFE28D}">
      <dgm:prSet/>
      <dgm:spPr/>
      <dgm:t>
        <a:bodyPr/>
        <a:lstStyle/>
        <a:p>
          <a:endParaRPr lang="ru-RU"/>
        </a:p>
      </dgm:t>
    </dgm:pt>
    <dgm:pt modelId="{AABBF783-B8F5-4145-A6A9-ADA551B8C045}" type="sibTrans" cxnId="{5E02313A-C58D-4CE4-95E4-A7D16EAFE28D}">
      <dgm:prSet/>
      <dgm:spPr/>
      <dgm:t>
        <a:bodyPr/>
        <a:lstStyle/>
        <a:p>
          <a:endParaRPr lang="ru-RU"/>
        </a:p>
      </dgm:t>
    </dgm:pt>
    <dgm:pt modelId="{40313B48-DCED-4500-805F-80049AB28C9F}">
      <dgm:prSet phldrT="[Текст]" custT="1"/>
      <dgm:spPr/>
      <dgm:t>
        <a:bodyPr/>
        <a:lstStyle/>
        <a:p>
          <a:r>
            <a:rPr lang="ru-RU" sz="2000" dirty="0" smtClean="0"/>
            <a:t>Занижение суммы полученного дохода</a:t>
          </a:r>
          <a:endParaRPr lang="ru-RU" sz="2000" dirty="0"/>
        </a:p>
      </dgm:t>
    </dgm:pt>
    <dgm:pt modelId="{230B816D-D049-413D-9FBD-1F43339CAB80}" type="parTrans" cxnId="{B34F8494-D42A-4AC2-B117-63BF7837EDC6}">
      <dgm:prSet/>
      <dgm:spPr/>
      <dgm:t>
        <a:bodyPr/>
        <a:lstStyle/>
        <a:p>
          <a:endParaRPr lang="ru-RU"/>
        </a:p>
      </dgm:t>
    </dgm:pt>
    <dgm:pt modelId="{7D7E1042-AE8C-46CD-9ED1-EC1296754BA7}" type="sibTrans" cxnId="{B34F8494-D42A-4AC2-B117-63BF7837EDC6}">
      <dgm:prSet/>
      <dgm:spPr/>
      <dgm:t>
        <a:bodyPr/>
        <a:lstStyle/>
        <a:p>
          <a:endParaRPr lang="ru-RU"/>
        </a:p>
      </dgm:t>
    </dgm:pt>
    <dgm:pt modelId="{300C31AC-8C90-4607-B1A8-EFCB785B03F2}">
      <dgm:prSet phldrT="[Текст]" custT="1"/>
      <dgm:spPr/>
      <dgm:t>
        <a:bodyPr/>
        <a:lstStyle/>
        <a:p>
          <a:r>
            <a:rPr lang="ru-RU" sz="2000" dirty="0" smtClean="0"/>
            <a:t>Предоставление «нулевых» деклараций по ЕНВД</a:t>
          </a:r>
          <a:endParaRPr lang="ru-RU" sz="2000" dirty="0"/>
        </a:p>
      </dgm:t>
    </dgm:pt>
    <dgm:pt modelId="{7C0FE1A7-42BA-4519-8877-BF2D66AD4B32}" type="parTrans" cxnId="{EE6D992D-706E-40C5-8D64-E47AA8BB3D7A}">
      <dgm:prSet/>
      <dgm:spPr/>
      <dgm:t>
        <a:bodyPr/>
        <a:lstStyle/>
        <a:p>
          <a:endParaRPr lang="ru-RU"/>
        </a:p>
      </dgm:t>
    </dgm:pt>
    <dgm:pt modelId="{B107835C-BEF3-4F92-A269-1AD1E96BB8A3}" type="sibTrans" cxnId="{EE6D992D-706E-40C5-8D64-E47AA8BB3D7A}">
      <dgm:prSet/>
      <dgm:spPr/>
      <dgm:t>
        <a:bodyPr/>
        <a:lstStyle/>
        <a:p>
          <a:endParaRPr lang="ru-RU"/>
        </a:p>
      </dgm:t>
    </dgm:pt>
    <dgm:pt modelId="{26CF22B9-5EB2-4702-BCE0-250ED0AB96FB}">
      <dgm:prSet phldrT="[Текст]" custT="1"/>
      <dgm:spPr/>
      <dgm:t>
        <a:bodyPr/>
        <a:lstStyle/>
        <a:p>
          <a:r>
            <a:rPr lang="ru-RU" sz="2000" dirty="0" smtClean="0"/>
            <a:t>Превышение установленных ограничений (выручка, численность, площадь и т.п.)</a:t>
          </a:r>
          <a:endParaRPr lang="ru-RU" sz="2000" dirty="0"/>
        </a:p>
      </dgm:t>
    </dgm:pt>
    <dgm:pt modelId="{8B6D8314-E947-45AB-A85F-B4092925AA22}" type="parTrans" cxnId="{51CC06F0-3E4F-4F2B-B0A4-636C7C2057A1}">
      <dgm:prSet/>
      <dgm:spPr/>
      <dgm:t>
        <a:bodyPr/>
        <a:lstStyle/>
        <a:p>
          <a:endParaRPr lang="ru-RU"/>
        </a:p>
      </dgm:t>
    </dgm:pt>
    <dgm:pt modelId="{297A2AD5-5540-4E0C-819F-2EE439A1A60C}" type="sibTrans" cxnId="{51CC06F0-3E4F-4F2B-B0A4-636C7C2057A1}">
      <dgm:prSet/>
      <dgm:spPr/>
      <dgm:t>
        <a:bodyPr/>
        <a:lstStyle/>
        <a:p>
          <a:endParaRPr lang="ru-RU"/>
        </a:p>
      </dgm:t>
    </dgm:pt>
    <dgm:pt modelId="{F29ED62B-77FC-4442-85B8-C84A160F715A}">
      <dgm:prSet phldrT="[Текст]" custT="1"/>
      <dgm:spPr/>
      <dgm:t>
        <a:bodyPr/>
        <a:lstStyle/>
        <a:p>
          <a:r>
            <a:rPr lang="ru-RU" sz="2000" dirty="0" smtClean="0"/>
            <a:t>Неправильная квалификация договорных отношений</a:t>
          </a:r>
          <a:endParaRPr lang="ru-RU" sz="2000" dirty="0"/>
        </a:p>
      </dgm:t>
    </dgm:pt>
    <dgm:pt modelId="{5DBC81EE-0A3F-4740-961F-B01521E69ED9}" type="parTrans" cxnId="{2EA9699B-350B-482B-8525-7A57E7054B56}">
      <dgm:prSet/>
      <dgm:spPr/>
      <dgm:t>
        <a:bodyPr/>
        <a:lstStyle/>
        <a:p>
          <a:endParaRPr lang="ru-RU"/>
        </a:p>
      </dgm:t>
    </dgm:pt>
    <dgm:pt modelId="{7CE60CD9-5891-4526-A6FD-46ABB3EF6B71}" type="sibTrans" cxnId="{2EA9699B-350B-482B-8525-7A57E7054B56}">
      <dgm:prSet/>
      <dgm:spPr/>
      <dgm:t>
        <a:bodyPr/>
        <a:lstStyle/>
        <a:p>
          <a:endParaRPr lang="ru-RU"/>
        </a:p>
      </dgm:t>
    </dgm:pt>
    <dgm:pt modelId="{454FF645-5FFB-4414-930B-22996B65052E}">
      <dgm:prSet phldrT="[Текст]" custT="1"/>
      <dgm:spPr/>
      <dgm:t>
        <a:bodyPr/>
        <a:lstStyle/>
        <a:p>
          <a:r>
            <a:rPr lang="ru-RU" sz="2000" dirty="0" smtClean="0"/>
            <a:t>Занижение физического показателя, исходя из которого производится расчет</a:t>
          </a:r>
          <a:endParaRPr lang="ru-RU" sz="2000" dirty="0"/>
        </a:p>
      </dgm:t>
    </dgm:pt>
    <dgm:pt modelId="{39528F83-F648-4BF6-9B2D-073A06E06AB7}" type="parTrans" cxnId="{72E6B0A7-8D8A-4BEF-8971-159BF407E88C}">
      <dgm:prSet/>
      <dgm:spPr/>
      <dgm:t>
        <a:bodyPr/>
        <a:lstStyle/>
        <a:p>
          <a:endParaRPr lang="ru-RU"/>
        </a:p>
      </dgm:t>
    </dgm:pt>
    <dgm:pt modelId="{F27198D8-0302-46DD-B3A8-83C6700F5915}" type="sibTrans" cxnId="{72E6B0A7-8D8A-4BEF-8971-159BF407E88C}">
      <dgm:prSet/>
      <dgm:spPr/>
      <dgm:t>
        <a:bodyPr/>
        <a:lstStyle/>
        <a:p>
          <a:endParaRPr lang="ru-RU"/>
        </a:p>
      </dgm:t>
    </dgm:pt>
    <dgm:pt modelId="{473DA525-45B2-433C-AA9A-58002DECC1C6}">
      <dgm:prSet phldrT="[Текст]" custT="1"/>
      <dgm:spPr/>
      <dgm:t>
        <a:bodyPr/>
        <a:lstStyle/>
        <a:p>
          <a:r>
            <a:rPr lang="ru-RU" sz="2000" dirty="0" smtClean="0"/>
            <a:t>Неправомерное уменьшение суммы налога на сумму неуплаченных страховых взносов</a:t>
          </a:r>
          <a:endParaRPr lang="ru-RU" sz="2000" dirty="0"/>
        </a:p>
      </dgm:t>
    </dgm:pt>
    <dgm:pt modelId="{CC6D1718-9DFB-4E92-9DE7-D0B521293F79}" type="parTrans" cxnId="{C862E016-F368-4DBA-9E02-EE2DA5859E9B}">
      <dgm:prSet/>
      <dgm:spPr/>
      <dgm:t>
        <a:bodyPr/>
        <a:lstStyle/>
        <a:p>
          <a:endParaRPr lang="ru-RU"/>
        </a:p>
      </dgm:t>
    </dgm:pt>
    <dgm:pt modelId="{BC9379B5-6EF8-4A5A-A6AF-3C3AF6228B35}" type="sibTrans" cxnId="{C862E016-F368-4DBA-9E02-EE2DA5859E9B}">
      <dgm:prSet/>
      <dgm:spPr/>
      <dgm:t>
        <a:bodyPr/>
        <a:lstStyle/>
        <a:p>
          <a:endParaRPr lang="ru-RU"/>
        </a:p>
      </dgm:t>
    </dgm:pt>
    <dgm:pt modelId="{6B2D8D15-B154-4508-B937-9266B2051707}" type="pres">
      <dgm:prSet presAssocID="{0867E3C2-364E-43BC-8FD3-53FC6AB578D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1DEEE-90FE-4709-983C-60432431635C}" type="pres">
      <dgm:prSet presAssocID="{7C23DC9B-B5D9-4DF5-80E9-8E557B6C1135}" presName="compNode" presStyleCnt="0"/>
      <dgm:spPr/>
    </dgm:pt>
    <dgm:pt modelId="{581C9519-1118-442B-8D89-C498BBE61A43}" type="pres">
      <dgm:prSet presAssocID="{7C23DC9B-B5D9-4DF5-80E9-8E557B6C1135}" presName="aNode" presStyleLbl="bgShp" presStyleIdx="0" presStyleCnt="2"/>
      <dgm:spPr/>
      <dgm:t>
        <a:bodyPr/>
        <a:lstStyle/>
        <a:p>
          <a:endParaRPr lang="ru-RU"/>
        </a:p>
      </dgm:t>
    </dgm:pt>
    <dgm:pt modelId="{76A10D24-6030-4594-B175-3AE75EC5E69A}" type="pres">
      <dgm:prSet presAssocID="{7C23DC9B-B5D9-4DF5-80E9-8E557B6C1135}" presName="textNode" presStyleLbl="bgShp" presStyleIdx="0" presStyleCnt="2"/>
      <dgm:spPr/>
      <dgm:t>
        <a:bodyPr/>
        <a:lstStyle/>
        <a:p>
          <a:endParaRPr lang="ru-RU"/>
        </a:p>
      </dgm:t>
    </dgm:pt>
    <dgm:pt modelId="{AF01DBAC-C759-45A0-BDB2-651675534420}" type="pres">
      <dgm:prSet presAssocID="{7C23DC9B-B5D9-4DF5-80E9-8E557B6C1135}" presName="compChildNode" presStyleCnt="0"/>
      <dgm:spPr/>
    </dgm:pt>
    <dgm:pt modelId="{668DD55A-4F3C-4870-9785-E7A69F0A6813}" type="pres">
      <dgm:prSet presAssocID="{7C23DC9B-B5D9-4DF5-80E9-8E557B6C1135}" presName="theInnerList" presStyleCnt="0"/>
      <dgm:spPr/>
    </dgm:pt>
    <dgm:pt modelId="{5F8363E6-9337-45C0-877B-EA2AEE227E90}" type="pres">
      <dgm:prSet presAssocID="{FDB1617E-BB71-4730-B7B5-FAB619C2EBE9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17627-EE25-4BDD-BACC-1E8EE721C3FD}" type="pres">
      <dgm:prSet presAssocID="{FDB1617E-BB71-4730-B7B5-FAB619C2EBE9}" presName="aSpace2" presStyleCnt="0"/>
      <dgm:spPr/>
    </dgm:pt>
    <dgm:pt modelId="{DCCB14FF-5F54-466D-B8D9-0F32D8B0C172}" type="pres">
      <dgm:prSet presAssocID="{26CF22B9-5EB2-4702-BCE0-250ED0AB96FB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4C4B9-1623-4318-8903-6BA819EDC9C7}" type="pres">
      <dgm:prSet presAssocID="{26CF22B9-5EB2-4702-BCE0-250ED0AB96FB}" presName="aSpace2" presStyleCnt="0"/>
      <dgm:spPr/>
    </dgm:pt>
    <dgm:pt modelId="{A611313F-4A43-4636-8D0D-AD80A9CD4123}" type="pres">
      <dgm:prSet presAssocID="{F29ED62B-77FC-4442-85B8-C84A160F715A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DD619-D31B-44AF-9662-2F931C9BA76E}" type="pres">
      <dgm:prSet presAssocID="{7C23DC9B-B5D9-4DF5-80E9-8E557B6C1135}" presName="aSpace" presStyleCnt="0"/>
      <dgm:spPr/>
    </dgm:pt>
    <dgm:pt modelId="{84159F79-3A02-4F8B-96AF-E2C4943AB7FF}" type="pres">
      <dgm:prSet presAssocID="{B50C2196-D17D-44E7-A719-AD67B568EE8B}" presName="compNode" presStyleCnt="0"/>
      <dgm:spPr/>
    </dgm:pt>
    <dgm:pt modelId="{53684661-E3BC-4850-80C7-7303266367B9}" type="pres">
      <dgm:prSet presAssocID="{B50C2196-D17D-44E7-A719-AD67B568EE8B}" presName="aNode" presStyleLbl="bgShp" presStyleIdx="1" presStyleCnt="2"/>
      <dgm:spPr/>
      <dgm:t>
        <a:bodyPr/>
        <a:lstStyle/>
        <a:p>
          <a:endParaRPr lang="ru-RU"/>
        </a:p>
      </dgm:t>
    </dgm:pt>
    <dgm:pt modelId="{F8D63A4E-ADD6-49C7-A542-A17660909D49}" type="pres">
      <dgm:prSet presAssocID="{B50C2196-D17D-44E7-A719-AD67B568EE8B}" presName="textNode" presStyleLbl="bgShp" presStyleIdx="1" presStyleCnt="2"/>
      <dgm:spPr/>
      <dgm:t>
        <a:bodyPr/>
        <a:lstStyle/>
        <a:p>
          <a:endParaRPr lang="ru-RU"/>
        </a:p>
      </dgm:t>
    </dgm:pt>
    <dgm:pt modelId="{9B00E5FD-082A-4542-B4A6-BEEE3C48D192}" type="pres">
      <dgm:prSet presAssocID="{B50C2196-D17D-44E7-A719-AD67B568EE8B}" presName="compChildNode" presStyleCnt="0"/>
      <dgm:spPr/>
    </dgm:pt>
    <dgm:pt modelId="{60DC41D0-228D-4094-ADAF-553F927E3EC9}" type="pres">
      <dgm:prSet presAssocID="{B50C2196-D17D-44E7-A719-AD67B568EE8B}" presName="theInnerList" presStyleCnt="0"/>
      <dgm:spPr/>
    </dgm:pt>
    <dgm:pt modelId="{6C48E931-FDFF-444D-875B-21709FA80DF8}" type="pres">
      <dgm:prSet presAssocID="{40313B48-DCED-4500-805F-80049AB28C9F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15AFE-9D34-4C82-A96D-84A011725BDC}" type="pres">
      <dgm:prSet presAssocID="{40313B48-DCED-4500-805F-80049AB28C9F}" presName="aSpace2" presStyleCnt="0"/>
      <dgm:spPr/>
    </dgm:pt>
    <dgm:pt modelId="{B1EE6C06-F4FA-457F-A421-A7B64771D2F5}" type="pres">
      <dgm:prSet presAssocID="{454FF645-5FFB-4414-930B-22996B65052E}" presName="childNode" presStyleLbl="node1" presStyleIdx="4" presStyleCnt="7" custScaleX="105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4B3CE-5C3A-476A-A45A-7D06E9C06ED4}" type="pres">
      <dgm:prSet presAssocID="{454FF645-5FFB-4414-930B-22996B65052E}" presName="aSpace2" presStyleCnt="0"/>
      <dgm:spPr/>
    </dgm:pt>
    <dgm:pt modelId="{81714A52-733F-4C2C-BA14-0E7D78E53D0D}" type="pres">
      <dgm:prSet presAssocID="{473DA525-45B2-433C-AA9A-58002DECC1C6}" presName="childNode" presStyleLbl="node1" presStyleIdx="5" presStyleCnt="7" custScaleX="108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6B616-F2CA-43D5-A224-F34BAC13BF61}" type="pres">
      <dgm:prSet presAssocID="{473DA525-45B2-433C-AA9A-58002DECC1C6}" presName="aSpace2" presStyleCnt="0"/>
      <dgm:spPr/>
    </dgm:pt>
    <dgm:pt modelId="{6439F2BD-3EE0-412F-AF12-828D7347AF5A}" type="pres">
      <dgm:prSet presAssocID="{300C31AC-8C90-4607-B1A8-EFCB785B03F2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2E016-F368-4DBA-9E02-EE2DA5859E9B}" srcId="{B50C2196-D17D-44E7-A719-AD67B568EE8B}" destId="{473DA525-45B2-433C-AA9A-58002DECC1C6}" srcOrd="2" destOrd="0" parTransId="{CC6D1718-9DFB-4E92-9DE7-D0B521293F79}" sibTransId="{BC9379B5-6EF8-4A5A-A6AF-3C3AF6228B35}"/>
    <dgm:cxn modelId="{56FD46A0-DD48-4647-B13B-C6706246A096}" type="presOf" srcId="{0867E3C2-364E-43BC-8FD3-53FC6AB578D2}" destId="{6B2D8D15-B154-4508-B937-9266B2051707}" srcOrd="0" destOrd="0" presId="urn:microsoft.com/office/officeart/2005/8/layout/lProcess2"/>
    <dgm:cxn modelId="{BF299AD3-F81D-4983-8109-25236C992F35}" type="presOf" srcId="{B50C2196-D17D-44E7-A719-AD67B568EE8B}" destId="{F8D63A4E-ADD6-49C7-A542-A17660909D49}" srcOrd="1" destOrd="0" presId="urn:microsoft.com/office/officeart/2005/8/layout/lProcess2"/>
    <dgm:cxn modelId="{C1758B99-95B3-403D-A0F4-F24FDDCC6EDC}" srcId="{7C23DC9B-B5D9-4DF5-80E9-8E557B6C1135}" destId="{FDB1617E-BB71-4730-B7B5-FAB619C2EBE9}" srcOrd="0" destOrd="0" parTransId="{1FFFE246-AA64-494C-85E1-9395E442B351}" sibTransId="{2C932417-2B61-4DF0-A220-558D7A905802}"/>
    <dgm:cxn modelId="{CFAC70D0-B3C2-4F74-9274-F6230FE0F068}" type="presOf" srcId="{26CF22B9-5EB2-4702-BCE0-250ED0AB96FB}" destId="{DCCB14FF-5F54-466D-B8D9-0F32D8B0C172}" srcOrd="0" destOrd="0" presId="urn:microsoft.com/office/officeart/2005/8/layout/lProcess2"/>
    <dgm:cxn modelId="{845105BC-69BD-4C5B-8B1D-988EF04BB17B}" type="presOf" srcId="{40313B48-DCED-4500-805F-80049AB28C9F}" destId="{6C48E931-FDFF-444D-875B-21709FA80DF8}" srcOrd="0" destOrd="0" presId="urn:microsoft.com/office/officeart/2005/8/layout/lProcess2"/>
    <dgm:cxn modelId="{51CC06F0-3E4F-4F2B-B0A4-636C7C2057A1}" srcId="{7C23DC9B-B5D9-4DF5-80E9-8E557B6C1135}" destId="{26CF22B9-5EB2-4702-BCE0-250ED0AB96FB}" srcOrd="1" destOrd="0" parTransId="{8B6D8314-E947-45AB-A85F-B4092925AA22}" sibTransId="{297A2AD5-5540-4E0C-819F-2EE439A1A60C}"/>
    <dgm:cxn modelId="{02E726D6-313E-4090-B99C-E695B22F43AB}" type="presOf" srcId="{473DA525-45B2-433C-AA9A-58002DECC1C6}" destId="{81714A52-733F-4C2C-BA14-0E7D78E53D0D}" srcOrd="0" destOrd="0" presId="urn:microsoft.com/office/officeart/2005/8/layout/lProcess2"/>
    <dgm:cxn modelId="{13B7D7A5-DC07-42B1-9274-A45D4FCA3858}" type="presOf" srcId="{7C23DC9B-B5D9-4DF5-80E9-8E557B6C1135}" destId="{581C9519-1118-442B-8D89-C498BBE61A43}" srcOrd="0" destOrd="0" presId="urn:microsoft.com/office/officeart/2005/8/layout/lProcess2"/>
    <dgm:cxn modelId="{B34F8494-D42A-4AC2-B117-63BF7837EDC6}" srcId="{B50C2196-D17D-44E7-A719-AD67B568EE8B}" destId="{40313B48-DCED-4500-805F-80049AB28C9F}" srcOrd="0" destOrd="0" parTransId="{230B816D-D049-413D-9FBD-1F43339CAB80}" sibTransId="{7D7E1042-AE8C-46CD-9ED1-EC1296754BA7}"/>
    <dgm:cxn modelId="{719104DC-5700-4172-AEB0-6EF63BA1DAC9}" srcId="{0867E3C2-364E-43BC-8FD3-53FC6AB578D2}" destId="{7C23DC9B-B5D9-4DF5-80E9-8E557B6C1135}" srcOrd="0" destOrd="0" parTransId="{1A992DD8-51A8-4EE5-9303-9CF63B39A1E4}" sibTransId="{0ACBE6D8-297F-442A-A222-1FBAB46F4FBA}"/>
    <dgm:cxn modelId="{17DC1A12-0AC0-445D-808C-3CD3B9E8E6B1}" type="presOf" srcId="{300C31AC-8C90-4607-B1A8-EFCB785B03F2}" destId="{6439F2BD-3EE0-412F-AF12-828D7347AF5A}" srcOrd="0" destOrd="0" presId="urn:microsoft.com/office/officeart/2005/8/layout/lProcess2"/>
    <dgm:cxn modelId="{C8425CF7-4AEC-483D-A9B9-06590EB76214}" type="presOf" srcId="{454FF645-5FFB-4414-930B-22996B65052E}" destId="{B1EE6C06-F4FA-457F-A421-A7B64771D2F5}" srcOrd="0" destOrd="0" presId="urn:microsoft.com/office/officeart/2005/8/layout/lProcess2"/>
    <dgm:cxn modelId="{804D2E89-5F44-4E29-9BA1-F4CD7A568508}" type="presOf" srcId="{F29ED62B-77FC-4442-85B8-C84A160F715A}" destId="{A611313F-4A43-4636-8D0D-AD80A9CD4123}" srcOrd="0" destOrd="0" presId="urn:microsoft.com/office/officeart/2005/8/layout/lProcess2"/>
    <dgm:cxn modelId="{C003B40B-9F06-43D5-B547-BFE5483E83AC}" type="presOf" srcId="{B50C2196-D17D-44E7-A719-AD67B568EE8B}" destId="{53684661-E3BC-4850-80C7-7303266367B9}" srcOrd="0" destOrd="0" presId="urn:microsoft.com/office/officeart/2005/8/layout/lProcess2"/>
    <dgm:cxn modelId="{21E09ADF-1629-4C77-BF2A-07330BB557E4}" type="presOf" srcId="{FDB1617E-BB71-4730-B7B5-FAB619C2EBE9}" destId="{5F8363E6-9337-45C0-877B-EA2AEE227E90}" srcOrd="0" destOrd="0" presId="urn:microsoft.com/office/officeart/2005/8/layout/lProcess2"/>
    <dgm:cxn modelId="{5E02313A-C58D-4CE4-95E4-A7D16EAFE28D}" srcId="{0867E3C2-364E-43BC-8FD3-53FC6AB578D2}" destId="{B50C2196-D17D-44E7-A719-AD67B568EE8B}" srcOrd="1" destOrd="0" parTransId="{1AB638CA-6E27-4000-BC7C-A3E679305EEC}" sibTransId="{AABBF783-B8F5-4145-A6A9-ADA551B8C045}"/>
    <dgm:cxn modelId="{EE6D992D-706E-40C5-8D64-E47AA8BB3D7A}" srcId="{B50C2196-D17D-44E7-A719-AD67B568EE8B}" destId="{300C31AC-8C90-4607-B1A8-EFCB785B03F2}" srcOrd="3" destOrd="0" parTransId="{7C0FE1A7-42BA-4519-8877-BF2D66AD4B32}" sibTransId="{B107835C-BEF3-4F92-A269-1AD1E96BB8A3}"/>
    <dgm:cxn modelId="{72E6B0A7-8D8A-4BEF-8971-159BF407E88C}" srcId="{B50C2196-D17D-44E7-A719-AD67B568EE8B}" destId="{454FF645-5FFB-4414-930B-22996B65052E}" srcOrd="1" destOrd="0" parTransId="{39528F83-F648-4BF6-9B2D-073A06E06AB7}" sibTransId="{F27198D8-0302-46DD-B3A8-83C6700F5915}"/>
    <dgm:cxn modelId="{2EA9699B-350B-482B-8525-7A57E7054B56}" srcId="{7C23DC9B-B5D9-4DF5-80E9-8E557B6C1135}" destId="{F29ED62B-77FC-4442-85B8-C84A160F715A}" srcOrd="2" destOrd="0" parTransId="{5DBC81EE-0A3F-4740-961F-B01521E69ED9}" sibTransId="{7CE60CD9-5891-4526-A6FD-46ABB3EF6B71}"/>
    <dgm:cxn modelId="{C5C5FEB0-4FF8-40FA-9B43-FEFA39982497}" type="presOf" srcId="{7C23DC9B-B5D9-4DF5-80E9-8E557B6C1135}" destId="{76A10D24-6030-4594-B175-3AE75EC5E69A}" srcOrd="1" destOrd="0" presId="urn:microsoft.com/office/officeart/2005/8/layout/lProcess2"/>
    <dgm:cxn modelId="{A1DEB66E-27C5-4040-85BF-24F5C6603F35}" type="presParOf" srcId="{6B2D8D15-B154-4508-B937-9266B2051707}" destId="{1321DEEE-90FE-4709-983C-60432431635C}" srcOrd="0" destOrd="0" presId="urn:microsoft.com/office/officeart/2005/8/layout/lProcess2"/>
    <dgm:cxn modelId="{FF346173-90EF-4095-ABBE-BCD1B6DFA2E7}" type="presParOf" srcId="{1321DEEE-90FE-4709-983C-60432431635C}" destId="{581C9519-1118-442B-8D89-C498BBE61A43}" srcOrd="0" destOrd="0" presId="urn:microsoft.com/office/officeart/2005/8/layout/lProcess2"/>
    <dgm:cxn modelId="{33B2DD67-6B57-41F3-8D56-3502CA8533F9}" type="presParOf" srcId="{1321DEEE-90FE-4709-983C-60432431635C}" destId="{76A10D24-6030-4594-B175-3AE75EC5E69A}" srcOrd="1" destOrd="0" presId="urn:microsoft.com/office/officeart/2005/8/layout/lProcess2"/>
    <dgm:cxn modelId="{981A49AF-0A41-42E0-AC2E-1AB4B6621711}" type="presParOf" srcId="{1321DEEE-90FE-4709-983C-60432431635C}" destId="{AF01DBAC-C759-45A0-BDB2-651675534420}" srcOrd="2" destOrd="0" presId="urn:microsoft.com/office/officeart/2005/8/layout/lProcess2"/>
    <dgm:cxn modelId="{1D6AAC25-DEA6-4CF9-9848-8A89FCD8533D}" type="presParOf" srcId="{AF01DBAC-C759-45A0-BDB2-651675534420}" destId="{668DD55A-4F3C-4870-9785-E7A69F0A6813}" srcOrd="0" destOrd="0" presId="urn:microsoft.com/office/officeart/2005/8/layout/lProcess2"/>
    <dgm:cxn modelId="{37FD4EF4-8C89-4423-8039-1DC8984BB1A1}" type="presParOf" srcId="{668DD55A-4F3C-4870-9785-E7A69F0A6813}" destId="{5F8363E6-9337-45C0-877B-EA2AEE227E90}" srcOrd="0" destOrd="0" presId="urn:microsoft.com/office/officeart/2005/8/layout/lProcess2"/>
    <dgm:cxn modelId="{99C3D134-C938-49F9-93E1-5AEA146C05CE}" type="presParOf" srcId="{668DD55A-4F3C-4870-9785-E7A69F0A6813}" destId="{6B417627-EE25-4BDD-BACC-1E8EE721C3FD}" srcOrd="1" destOrd="0" presId="urn:microsoft.com/office/officeart/2005/8/layout/lProcess2"/>
    <dgm:cxn modelId="{39410C02-30BD-466B-ADBD-87B626CC3264}" type="presParOf" srcId="{668DD55A-4F3C-4870-9785-E7A69F0A6813}" destId="{DCCB14FF-5F54-466D-B8D9-0F32D8B0C172}" srcOrd="2" destOrd="0" presId="urn:microsoft.com/office/officeart/2005/8/layout/lProcess2"/>
    <dgm:cxn modelId="{EA865760-2932-4A9E-ADCF-1E01E764C2EF}" type="presParOf" srcId="{668DD55A-4F3C-4870-9785-E7A69F0A6813}" destId="{1684C4B9-1623-4318-8903-6BA819EDC9C7}" srcOrd="3" destOrd="0" presId="urn:microsoft.com/office/officeart/2005/8/layout/lProcess2"/>
    <dgm:cxn modelId="{CFD665AE-044F-4AAB-B5BA-70E302555FE8}" type="presParOf" srcId="{668DD55A-4F3C-4870-9785-E7A69F0A6813}" destId="{A611313F-4A43-4636-8D0D-AD80A9CD4123}" srcOrd="4" destOrd="0" presId="urn:microsoft.com/office/officeart/2005/8/layout/lProcess2"/>
    <dgm:cxn modelId="{BBBD7857-5421-4062-8EB9-BFBBD3C136ED}" type="presParOf" srcId="{6B2D8D15-B154-4508-B937-9266B2051707}" destId="{494DD619-D31B-44AF-9662-2F931C9BA76E}" srcOrd="1" destOrd="0" presId="urn:microsoft.com/office/officeart/2005/8/layout/lProcess2"/>
    <dgm:cxn modelId="{E812966F-7FF5-46A2-A232-8D5706FE08A5}" type="presParOf" srcId="{6B2D8D15-B154-4508-B937-9266B2051707}" destId="{84159F79-3A02-4F8B-96AF-E2C4943AB7FF}" srcOrd="2" destOrd="0" presId="urn:microsoft.com/office/officeart/2005/8/layout/lProcess2"/>
    <dgm:cxn modelId="{CA11F733-D4EA-403C-8957-38B5DAE2D9A4}" type="presParOf" srcId="{84159F79-3A02-4F8B-96AF-E2C4943AB7FF}" destId="{53684661-E3BC-4850-80C7-7303266367B9}" srcOrd="0" destOrd="0" presId="urn:microsoft.com/office/officeart/2005/8/layout/lProcess2"/>
    <dgm:cxn modelId="{B25CFDB0-7A62-4AB2-AE61-0F4344C88B8D}" type="presParOf" srcId="{84159F79-3A02-4F8B-96AF-E2C4943AB7FF}" destId="{F8D63A4E-ADD6-49C7-A542-A17660909D49}" srcOrd="1" destOrd="0" presId="urn:microsoft.com/office/officeart/2005/8/layout/lProcess2"/>
    <dgm:cxn modelId="{1072DF12-C153-479E-8158-7B588C6D34B1}" type="presParOf" srcId="{84159F79-3A02-4F8B-96AF-E2C4943AB7FF}" destId="{9B00E5FD-082A-4542-B4A6-BEEE3C48D192}" srcOrd="2" destOrd="0" presId="urn:microsoft.com/office/officeart/2005/8/layout/lProcess2"/>
    <dgm:cxn modelId="{6AB02509-90AA-4BCA-99C0-75235D992DBE}" type="presParOf" srcId="{9B00E5FD-082A-4542-B4A6-BEEE3C48D192}" destId="{60DC41D0-228D-4094-ADAF-553F927E3EC9}" srcOrd="0" destOrd="0" presId="urn:microsoft.com/office/officeart/2005/8/layout/lProcess2"/>
    <dgm:cxn modelId="{55DED8F1-75D9-4A26-8DA9-9B0AA95F42AB}" type="presParOf" srcId="{60DC41D0-228D-4094-ADAF-553F927E3EC9}" destId="{6C48E931-FDFF-444D-875B-21709FA80DF8}" srcOrd="0" destOrd="0" presId="urn:microsoft.com/office/officeart/2005/8/layout/lProcess2"/>
    <dgm:cxn modelId="{7A03633D-FB3A-40FE-8EAF-441F25194577}" type="presParOf" srcId="{60DC41D0-228D-4094-ADAF-553F927E3EC9}" destId="{D9B15AFE-9D34-4C82-A96D-84A011725BDC}" srcOrd="1" destOrd="0" presId="urn:microsoft.com/office/officeart/2005/8/layout/lProcess2"/>
    <dgm:cxn modelId="{31368049-7D37-440B-A22B-898CFFFE6AB4}" type="presParOf" srcId="{60DC41D0-228D-4094-ADAF-553F927E3EC9}" destId="{B1EE6C06-F4FA-457F-A421-A7B64771D2F5}" srcOrd="2" destOrd="0" presId="urn:microsoft.com/office/officeart/2005/8/layout/lProcess2"/>
    <dgm:cxn modelId="{4B776094-8BAD-4859-9C00-9E1F5CFCA748}" type="presParOf" srcId="{60DC41D0-228D-4094-ADAF-553F927E3EC9}" destId="{C854B3CE-5C3A-476A-A45A-7D06E9C06ED4}" srcOrd="3" destOrd="0" presId="urn:microsoft.com/office/officeart/2005/8/layout/lProcess2"/>
    <dgm:cxn modelId="{0BD75D24-0761-44DD-A572-E44CAF04F24A}" type="presParOf" srcId="{60DC41D0-228D-4094-ADAF-553F927E3EC9}" destId="{81714A52-733F-4C2C-BA14-0E7D78E53D0D}" srcOrd="4" destOrd="0" presId="urn:microsoft.com/office/officeart/2005/8/layout/lProcess2"/>
    <dgm:cxn modelId="{4C96C68E-31BE-46C5-B7E8-685B030A7A2A}" type="presParOf" srcId="{60DC41D0-228D-4094-ADAF-553F927E3EC9}" destId="{DA96B616-F2CA-43D5-A224-F34BAC13BF61}" srcOrd="5" destOrd="0" presId="urn:microsoft.com/office/officeart/2005/8/layout/lProcess2"/>
    <dgm:cxn modelId="{5F6952F8-7D8E-4323-9A5B-CE2756AA020E}" type="presParOf" srcId="{60DC41D0-228D-4094-ADAF-553F927E3EC9}" destId="{6439F2BD-3EE0-412F-AF12-828D7347AF5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C9519-1118-442B-8D89-C498BBE61A43}">
      <dsp:nvSpPr>
        <dsp:cNvPr id="0" name=""/>
        <dsp:cNvSpPr/>
      </dsp:nvSpPr>
      <dsp:spPr>
        <a:xfrm>
          <a:off x="4721" y="0"/>
          <a:ext cx="4541496" cy="6044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</a:rPr>
            <a:t>Неправомерное применение специального режима налогообложения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4721" y="0"/>
        <a:ext cx="4541496" cy="1813366"/>
      </dsp:txXfrm>
    </dsp:sp>
    <dsp:sp modelId="{5F8363E6-9337-45C0-877B-EA2AEE227E90}">
      <dsp:nvSpPr>
        <dsp:cNvPr id="0" name=""/>
        <dsp:cNvSpPr/>
      </dsp:nvSpPr>
      <dsp:spPr>
        <a:xfrm>
          <a:off x="458870" y="1813883"/>
          <a:ext cx="3633197" cy="1187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Применение схем дробления бизнеса</a:t>
          </a:r>
          <a:endParaRPr lang="ru-RU" sz="2000" kern="1200" dirty="0"/>
        </a:p>
      </dsp:txBody>
      <dsp:txXfrm>
        <a:off x="493651" y="1848664"/>
        <a:ext cx="3563635" cy="1117951"/>
      </dsp:txXfrm>
    </dsp:sp>
    <dsp:sp modelId="{DCCB14FF-5F54-466D-B8D9-0F32D8B0C172}">
      <dsp:nvSpPr>
        <dsp:cNvPr id="0" name=""/>
        <dsp:cNvSpPr/>
      </dsp:nvSpPr>
      <dsp:spPr>
        <a:xfrm>
          <a:off x="458870" y="3184090"/>
          <a:ext cx="3633197" cy="1187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Превышение установленных ограничений (выручка, численность, площадь и т.п.)</a:t>
          </a:r>
          <a:endParaRPr lang="ru-RU" sz="2000" kern="1200" dirty="0"/>
        </a:p>
      </dsp:txBody>
      <dsp:txXfrm>
        <a:off x="493651" y="3218871"/>
        <a:ext cx="3563635" cy="1117951"/>
      </dsp:txXfrm>
    </dsp:sp>
    <dsp:sp modelId="{A611313F-4A43-4636-8D0D-AD80A9CD4123}">
      <dsp:nvSpPr>
        <dsp:cNvPr id="0" name=""/>
        <dsp:cNvSpPr/>
      </dsp:nvSpPr>
      <dsp:spPr>
        <a:xfrm>
          <a:off x="458870" y="4554297"/>
          <a:ext cx="3633197" cy="1187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Неправильная квалификация договорных отношений</a:t>
          </a:r>
          <a:endParaRPr lang="ru-RU" sz="2000" kern="1200" dirty="0"/>
        </a:p>
      </dsp:txBody>
      <dsp:txXfrm>
        <a:off x="493651" y="4589078"/>
        <a:ext cx="3563635" cy="1117951"/>
      </dsp:txXfrm>
    </dsp:sp>
    <dsp:sp modelId="{53684661-E3BC-4850-80C7-7303266367B9}">
      <dsp:nvSpPr>
        <dsp:cNvPr id="0" name=""/>
        <dsp:cNvSpPr/>
      </dsp:nvSpPr>
      <dsp:spPr>
        <a:xfrm>
          <a:off x="4886830" y="0"/>
          <a:ext cx="4541496" cy="6044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C00000"/>
              </a:solidFill>
            </a:rPr>
            <a:t>Неправильное исчисление суммы налога, подлежащей уплате в бюджет</a:t>
          </a:r>
          <a:endParaRPr lang="ru-RU" sz="2600" b="1" kern="1200" dirty="0">
            <a:solidFill>
              <a:srgbClr val="C00000"/>
            </a:solidFill>
          </a:endParaRPr>
        </a:p>
      </dsp:txBody>
      <dsp:txXfrm>
        <a:off x="4886830" y="0"/>
        <a:ext cx="4541496" cy="1813366"/>
      </dsp:txXfrm>
    </dsp:sp>
    <dsp:sp modelId="{6C48E931-FDFF-444D-875B-21709FA80DF8}">
      <dsp:nvSpPr>
        <dsp:cNvPr id="0" name=""/>
        <dsp:cNvSpPr/>
      </dsp:nvSpPr>
      <dsp:spPr>
        <a:xfrm>
          <a:off x="5340979" y="1813514"/>
          <a:ext cx="3633197" cy="880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Занижение суммы полученного дохода</a:t>
          </a:r>
          <a:endParaRPr lang="ru-RU" sz="2000" kern="1200" dirty="0"/>
        </a:p>
      </dsp:txBody>
      <dsp:txXfrm>
        <a:off x="5366770" y="1839305"/>
        <a:ext cx="3581615" cy="828980"/>
      </dsp:txXfrm>
    </dsp:sp>
    <dsp:sp modelId="{B1EE6C06-F4FA-457F-A421-A7B64771D2F5}">
      <dsp:nvSpPr>
        <dsp:cNvPr id="0" name=""/>
        <dsp:cNvSpPr/>
      </dsp:nvSpPr>
      <dsp:spPr>
        <a:xfrm>
          <a:off x="5242138" y="2829548"/>
          <a:ext cx="3830879" cy="880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Занижение физического показателя, исходя из которого производится расчет</a:t>
          </a:r>
          <a:endParaRPr lang="ru-RU" sz="2000" kern="1200" dirty="0"/>
        </a:p>
      </dsp:txBody>
      <dsp:txXfrm>
        <a:off x="5267929" y="2855339"/>
        <a:ext cx="3779297" cy="828980"/>
      </dsp:txXfrm>
    </dsp:sp>
    <dsp:sp modelId="{81714A52-733F-4C2C-BA14-0E7D78E53D0D}">
      <dsp:nvSpPr>
        <dsp:cNvPr id="0" name=""/>
        <dsp:cNvSpPr/>
      </dsp:nvSpPr>
      <dsp:spPr>
        <a:xfrm>
          <a:off x="5184570" y="3845582"/>
          <a:ext cx="3946015" cy="880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Неправомерное уменьшение суммы налога на сумму неуплаченных страховых взносов</a:t>
          </a:r>
          <a:endParaRPr lang="ru-RU" sz="2000" kern="1200" dirty="0"/>
        </a:p>
      </dsp:txBody>
      <dsp:txXfrm>
        <a:off x="5210361" y="3871373"/>
        <a:ext cx="3894433" cy="828980"/>
      </dsp:txXfrm>
    </dsp:sp>
    <dsp:sp modelId="{6439F2BD-3EE0-412F-AF12-828D7347AF5A}">
      <dsp:nvSpPr>
        <dsp:cNvPr id="0" name=""/>
        <dsp:cNvSpPr/>
      </dsp:nvSpPr>
      <dsp:spPr>
        <a:xfrm>
          <a:off x="5340979" y="4861616"/>
          <a:ext cx="3633197" cy="880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Предоставление «нулевых» деклараций по ЕНВД</a:t>
          </a:r>
          <a:endParaRPr lang="ru-RU" sz="2000" kern="1200" dirty="0"/>
        </a:p>
      </dsp:txBody>
      <dsp:txXfrm>
        <a:off x="5366770" y="4887407"/>
        <a:ext cx="3581615" cy="82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0.79517</cdr:y>
    </cdr:from>
    <cdr:to>
      <cdr:x>0.27997</cdr:x>
      <cdr:y>0.86795</cdr:y>
    </cdr:to>
    <cdr:sp macro="" textlink="">
      <cdr:nvSpPr>
        <cdr:cNvPr id="2" name="Полилиния 1"/>
        <cdr:cNvSpPr/>
      </cdr:nvSpPr>
      <cdr:spPr>
        <a:xfrm xmlns:a="http://schemas.openxmlformats.org/drawingml/2006/main">
          <a:off x="0" y="2521786"/>
          <a:ext cx="1028170" cy="230835"/>
        </a:xfrm>
        <a:custGeom xmlns:a="http://schemas.openxmlformats.org/drawingml/2006/main">
          <a:avLst/>
          <a:gdLst>
            <a:gd name="connsiteX0" fmla="*/ 0 w 499730"/>
            <a:gd name="connsiteY0" fmla="*/ 0 h 0"/>
            <a:gd name="connsiteX1" fmla="*/ 499730 w 499730"/>
            <a:gd name="connsiteY1" fmla="*/ 0 h 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w="499730">
              <a:moveTo>
                <a:pt x="0" y="0"/>
              </a:moveTo>
              <a:lnTo>
                <a:pt x="499730" y="0"/>
              </a:lnTo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tail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432" tIns="45716" rIns="91432" bIns="45716" anchor="ctr"/>
        <a:lstStyle xmlns:a="http://schemas.openxmlformats.org/drawingml/2006/main">
          <a:defPPr>
            <a:defRPr lang="ru-RU"/>
          </a:defPPr>
          <a:lvl1pPr algn="l" defTabSz="1042988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0700" indent="-63500" algn="l" defTabSz="1042988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2988" indent="-128588" algn="l" defTabSz="1042988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3688" indent="-192088" algn="l" defTabSz="1042988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5975" indent="-257175" algn="l" defTabSz="1042988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2964"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</cdr:x>
      <cdr:y>0.52555</cdr:y>
    </cdr:from>
    <cdr:to>
      <cdr:x>0.14272</cdr:x>
      <cdr:y>0.59484</cdr:y>
    </cdr:to>
    <cdr:sp macro="" textlink="">
      <cdr:nvSpPr>
        <cdr:cNvPr id="3" name="Полилиния 2"/>
        <cdr:cNvSpPr/>
      </cdr:nvSpPr>
      <cdr:spPr>
        <a:xfrm xmlns:a="http://schemas.openxmlformats.org/drawingml/2006/main">
          <a:off x="0" y="1666731"/>
          <a:ext cx="524114" cy="219735"/>
        </a:xfrm>
        <a:custGeom xmlns:a="http://schemas.openxmlformats.org/drawingml/2006/main">
          <a:avLst/>
          <a:gdLst>
            <a:gd name="connsiteX0" fmla="*/ 0 w 499730"/>
            <a:gd name="connsiteY0" fmla="*/ 0 h 0"/>
            <a:gd name="connsiteX1" fmla="*/ 499730 w 499730"/>
            <a:gd name="connsiteY1" fmla="*/ 0 h 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w="499730">
              <a:moveTo>
                <a:pt x="0" y="0"/>
              </a:moveTo>
              <a:lnTo>
                <a:pt x="499730" y="0"/>
              </a:lnTo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tailEnd type="oval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432" tIns="45716" rIns="91432" bIns="45716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2964" fontAlgn="auto">
            <a:spcBef>
              <a:spcPts val="0"/>
            </a:spcBef>
            <a:spcAft>
              <a:spcPts val="0"/>
            </a:spcAft>
            <a:defRPr/>
          </a:pPr>
          <a:endParaRPr lang="ru-RU">
            <a:solidFill>
              <a:prstClr val="white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0.75208</cdr:x>
      <cdr:y>0.15301</cdr:y>
    </cdr:from>
    <cdr:to>
      <cdr:x>0.95208</cdr:x>
      <cdr:y>0.4153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38525" y="53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0.75208</cdr:x>
      <cdr:y>0.15301</cdr:y>
    </cdr:from>
    <cdr:to>
      <cdr:x>0.95208</cdr:x>
      <cdr:y>0.4153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38525" y="53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0.75208</cdr:x>
      <cdr:y>0.15301</cdr:y>
    </cdr:from>
    <cdr:to>
      <cdr:x>0.95208</cdr:x>
      <cdr:y>0.4153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38525" y="53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4448" fontAlgn="base">
              <a:spcBef>
                <a:spcPct val="0"/>
              </a:spcBef>
              <a:spcAft>
                <a:spcPct val="0"/>
              </a:spcAft>
              <a:defRPr/>
            </a:pPr>
            <a:fld id="{F0384727-5529-4675-B664-82BE69BAD1A0}" type="slidenum">
              <a:rPr lang="ru-RU" smtClean="0">
                <a:solidFill>
                  <a:srgbClr val="000000"/>
                </a:solidFill>
              </a:rPr>
              <a:pPr defTabSz="104444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4BFE7-F969-4550-BED9-BDA96DE64C4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306" tIns="52153" rIns="104306" bIns="52153"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50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3" tIns="52152" rIns="104303" bIns="52152" numCol="1" anchor="ctr" anchorCtr="0" compatLnSpc="1">
            <a:prstTxWarp prst="textNoShape">
              <a:avLst/>
            </a:prstTxWarp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  <p:sldLayoutId id="2147483669" r:id="rId13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4413" y="5272088"/>
            <a:ext cx="5683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1738" y="1398588"/>
            <a:ext cx="1282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9692" y="187847"/>
            <a:ext cx="10274300" cy="7226300"/>
          </a:xfrm>
          <a:prstGeom prst="rect">
            <a:avLst/>
          </a:prstGeom>
          <a:solidFill>
            <a:srgbClr val="A6A6A6">
              <a:alpha val="32941"/>
            </a:srgbClr>
          </a:solidFill>
          <a:ln w="25400" algn="ctr">
            <a:noFill/>
            <a:miter lim="800000"/>
            <a:headEnd/>
            <a:tailEnd/>
          </a:ln>
        </p:spPr>
        <p:txBody>
          <a:bodyPr lIns="104303" tIns="52152" rIns="104303" bIns="52152" anchor="ctr"/>
          <a:lstStyle/>
          <a:p>
            <a:pPr algn="ctr" defTabSz="10426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22163" y="2739313"/>
            <a:ext cx="9793089" cy="106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48" rIns="91294" bIns="45648">
            <a:spAutoFit/>
          </a:bodyPr>
          <a:lstStyle/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Заместитель руководителя УФНС России </a:t>
            </a:r>
          </a:p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по Ханты-Мансийскому автономному округу-Югре</a:t>
            </a:r>
          </a:p>
          <a:p>
            <a:pPr algn="r" defTabSz="1039813"/>
            <a:r>
              <a:rPr lang="ru-RU" altLang="ru-RU" dirty="0" smtClean="0">
                <a:solidFill>
                  <a:srgbClr val="002060"/>
                </a:solidFill>
              </a:rPr>
              <a:t>А.</a:t>
            </a:r>
            <a:r>
              <a:rPr lang="ru-RU" altLang="ru-RU" dirty="0">
                <a:solidFill>
                  <a:srgbClr val="002060"/>
                </a:solidFill>
              </a:rPr>
              <a:t>Л</a:t>
            </a:r>
            <a:r>
              <a:rPr lang="ru-RU" altLang="ru-RU" dirty="0" smtClean="0">
                <a:solidFill>
                  <a:srgbClr val="002060"/>
                </a:solidFill>
              </a:rPr>
              <a:t>.</a:t>
            </a:r>
            <a:r>
              <a:rPr lang="en-US" altLang="ru-RU" dirty="0" smtClean="0">
                <a:solidFill>
                  <a:srgbClr val="002060"/>
                </a:solidFill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</a:rPr>
              <a:t>Ульянов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172" y="4140671"/>
            <a:ext cx="9145016" cy="18002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284" y="4716735"/>
            <a:ext cx="7848872" cy="17281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8228" y="4428703"/>
            <a:ext cx="8640960" cy="21602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163" y="4428703"/>
            <a:ext cx="9382249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39813"/>
            <a:endParaRPr lang="ru-RU" altLang="ru-RU" dirty="0">
              <a:solidFill>
                <a:srgbClr val="104E7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204" y="3970834"/>
            <a:ext cx="8856984" cy="1537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«Специальные налоговые режимы, общие результаты контроля за их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применением»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180975"/>
            <a:ext cx="1512168" cy="10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332" y="396255"/>
            <a:ext cx="3060340" cy="6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46300" y="324247"/>
            <a:ext cx="33483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46300" y="180975"/>
            <a:ext cx="4345260" cy="1007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3566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i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rPr>
              <a:t>Реформа контрольно-надзорной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6" y="396254"/>
            <a:ext cx="9946084" cy="483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214478" y="571480"/>
            <a:ext cx="8229600" cy="1066800"/>
          </a:xfrm>
          <a:prstGeom prst="rect">
            <a:avLst/>
          </a:prstGeom>
        </p:spPr>
        <p:txBody>
          <a:bodyPr/>
          <a:lstStyle>
            <a:lvl1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988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1042988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94172" y="5076725"/>
            <a:ext cx="9217024" cy="2016224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defRPr sz="360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63538" indent="936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71278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1600200" indent="-1239838" algn="just" defTabSz="10429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5100" indent="393700" algn="l" defTabSz="1042988" rtl="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charset="0"/>
              <a:defRPr sz="14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324" y="1104880"/>
            <a:ext cx="7488832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275" y="396255"/>
            <a:ext cx="8732961" cy="9843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количества налогоплательщиков, состоящих </a:t>
            </a:r>
          </a:p>
          <a:p>
            <a:pPr algn="ctr" defTabSz="1043056" fontAlgn="auto">
              <a:spcAft>
                <a:spcPts val="0"/>
              </a:spcAft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учете в налоговых органах округа по состоянию на 01.07.2019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(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ед.)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338884"/>
              </p:ext>
            </p:extLst>
          </p:nvPr>
        </p:nvGraphicFramePr>
        <p:xfrm>
          <a:off x="450156" y="1380108"/>
          <a:ext cx="5688632" cy="512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6363714" y="1323401"/>
            <a:ext cx="3807522" cy="695879"/>
          </a:xfrm>
          <a:prstGeom prst="rect">
            <a:avLst/>
          </a:prstGeom>
          <a:noFill/>
          <a:ln>
            <a:noFill/>
          </a:ln>
          <a:extLst/>
        </p:spPr>
        <p:txBody>
          <a:bodyPr lIns="91306" tIns="45653" rIns="91306" bIns="45653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040758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Количество налогоплательщиков, применяющих специальные налоговые режимы на территории г. </a:t>
            </a:r>
            <a:r>
              <a:rPr lang="ru-RU" sz="1600" b="1" dirty="0" err="1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Нягань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 и Октябрьского района,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                   </a:t>
            </a:r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составляет </a:t>
            </a:r>
            <a:r>
              <a:rPr lang="ru-RU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4 344 (7%)</a:t>
            </a:r>
          </a:p>
          <a:p>
            <a:pPr algn="ctr" defTabSz="1040758"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61259"/>
              </p:ext>
            </p:extLst>
          </p:nvPr>
        </p:nvGraphicFramePr>
        <p:xfrm>
          <a:off x="6931890" y="2637667"/>
          <a:ext cx="390849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олилиния 12"/>
          <p:cNvSpPr/>
          <p:nvPr/>
        </p:nvSpPr>
        <p:spPr>
          <a:xfrm>
            <a:off x="6920213" y="3474691"/>
            <a:ext cx="1018775" cy="220645"/>
          </a:xfrm>
          <a:custGeom>
            <a:avLst/>
            <a:gdLst>
              <a:gd name="connsiteX0" fmla="*/ 0 w 499730"/>
              <a:gd name="connsiteY0" fmla="*/ 0 h 0"/>
              <a:gd name="connsiteX1" fmla="*/ 499730 w 4997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730">
                <a:moveTo>
                  <a:pt x="0" y="0"/>
                </a:moveTo>
                <a:lnTo>
                  <a:pt x="49973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10429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67890" y="5773919"/>
            <a:ext cx="864000" cy="702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ПСН</a:t>
            </a: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67794" y="3123691"/>
            <a:ext cx="864096" cy="70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УСН</a:t>
            </a: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66780" y="3996655"/>
            <a:ext cx="864096" cy="70202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ЕСХН</a:t>
            </a: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66780" y="4932758"/>
            <a:ext cx="864000" cy="7020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0429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ЕНВД</a:t>
            </a: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931890" y="6124919"/>
            <a:ext cx="2772252" cy="211120"/>
          </a:xfrm>
          <a:custGeom>
            <a:avLst/>
            <a:gdLst>
              <a:gd name="connsiteX0" fmla="*/ 0 w 499730"/>
              <a:gd name="connsiteY0" fmla="*/ 0 h 0"/>
              <a:gd name="connsiteX1" fmla="*/ 499730 w 4997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730">
                <a:moveTo>
                  <a:pt x="0" y="0"/>
                </a:moveTo>
                <a:lnTo>
                  <a:pt x="49973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10429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rot="16200000">
            <a:off x="9357080" y="5565873"/>
            <a:ext cx="908232" cy="209859"/>
          </a:xfrm>
          <a:custGeom>
            <a:avLst/>
            <a:gdLst>
              <a:gd name="connsiteX0" fmla="*/ 0 w 499730"/>
              <a:gd name="connsiteY0" fmla="*/ 0 h 0"/>
              <a:gd name="connsiteX1" fmla="*/ 499730 w 4997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9730">
                <a:moveTo>
                  <a:pt x="0" y="0"/>
                </a:moveTo>
                <a:lnTo>
                  <a:pt x="49973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 defTabSz="1042964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0276" y="380009"/>
            <a:ext cx="8784976" cy="55344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сумм поступивших налогов за 2018</a:t>
            </a:r>
            <a:r>
              <a:rPr kumimoji="0" lang="ru-RU" sz="23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полугодие 2019 года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75001"/>
              </p:ext>
            </p:extLst>
          </p:nvPr>
        </p:nvGraphicFramePr>
        <p:xfrm>
          <a:off x="450156" y="1044327"/>
          <a:ext cx="50405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507939"/>
              </p:ext>
            </p:extLst>
          </p:nvPr>
        </p:nvGraphicFramePr>
        <p:xfrm>
          <a:off x="5274692" y="1332359"/>
          <a:ext cx="482453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132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0276" y="380009"/>
            <a:ext cx="8784976" cy="55344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сумм поступивших налогов за 2018</a:t>
            </a:r>
            <a:r>
              <a:rPr kumimoji="0" lang="ru-RU" sz="23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полугодие 2019 года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Нягани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Октябрьского района 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755450"/>
              </p:ext>
            </p:extLst>
          </p:nvPr>
        </p:nvGraphicFramePr>
        <p:xfrm>
          <a:off x="450156" y="933452"/>
          <a:ext cx="511256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5971"/>
              </p:ext>
            </p:extLst>
          </p:nvPr>
        </p:nvGraphicFramePr>
        <p:xfrm>
          <a:off x="4986660" y="2124447"/>
          <a:ext cx="52565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988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542" y="324247"/>
            <a:ext cx="9649072" cy="792088"/>
          </a:xfrm>
        </p:spPr>
        <p:txBody>
          <a:bodyPr/>
          <a:lstStyle/>
          <a:p>
            <a:pPr algn="ctr"/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Анализ сумм доначисленных платежей в ходе контрольно-аналитической работы (налог, пеня, штраф (тыс. руб.))</a:t>
            </a:r>
            <a:endParaRPr lang="ru-RU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D4219-446A-426A-A009-3E54DEF2281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852925"/>
              </p:ext>
            </p:extLst>
          </p:nvPr>
        </p:nvGraphicFramePr>
        <p:xfrm>
          <a:off x="90116" y="1188343"/>
          <a:ext cx="518457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271523"/>
              </p:ext>
            </p:extLst>
          </p:nvPr>
        </p:nvGraphicFramePr>
        <p:xfrm>
          <a:off x="4770636" y="1548383"/>
          <a:ext cx="5616624" cy="49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783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076196"/>
              </p:ext>
            </p:extLst>
          </p:nvPr>
        </p:nvGraphicFramePr>
        <p:xfrm>
          <a:off x="450156" y="1260351"/>
          <a:ext cx="9433048" cy="604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252238"/>
            <a:ext cx="9361040" cy="93610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Нарушения, связанные с применением плательщиками  специальных режимов налогообложения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811196" y="6732959"/>
            <a:ext cx="576064" cy="5760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1" y="-1141"/>
            <a:ext cx="1242243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6260" y="4572719"/>
            <a:ext cx="8382768" cy="1260475"/>
          </a:xfrm>
        </p:spPr>
        <p:txBody>
          <a:bodyPr/>
          <a:lstStyle/>
          <a:p>
            <a:pPr defTabSz="468505">
              <a:defRPr/>
            </a:pPr>
            <a:r>
              <a:rPr lang="ru-RU" sz="5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Благодарю 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398588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87" b="7224"/>
          <a:stretch/>
        </p:blipFill>
        <p:spPr bwMode="auto">
          <a:xfrm>
            <a:off x="0" y="-1141"/>
            <a:ext cx="1438275" cy="9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20753</TotalTime>
  <Words>448</Words>
  <Application>Microsoft Office PowerPoint</Application>
  <PresentationFormat>Произвольный</PresentationFormat>
  <Paragraphs>76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сумм доначисленных платежей в ходе контрольно-аналитической работы (налог, пеня, штраф (тыс. руб.))</vt:lpstr>
      <vt:lpstr>Нарушения, связанные с применением плательщиками  специальных режимов налогообложения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Василенко Олеся Александровна</cp:lastModifiedBy>
  <cp:revision>242</cp:revision>
  <cp:lastPrinted>2019-08-30T07:11:22Z</cp:lastPrinted>
  <dcterms:created xsi:type="dcterms:W3CDTF">2013-02-14T04:24:52Z</dcterms:created>
  <dcterms:modified xsi:type="dcterms:W3CDTF">2019-09-04T09:48:13Z</dcterms:modified>
</cp:coreProperties>
</file>